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9" r:id="rId6"/>
    <p:sldId id="288" r:id="rId7"/>
    <p:sldId id="284" r:id="rId8"/>
    <p:sldId id="289" r:id="rId9"/>
    <p:sldId id="285" r:id="rId10"/>
    <p:sldId id="286" r:id="rId11"/>
    <p:sldId id="981" r:id="rId12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541" autoAdjust="0"/>
  </p:normalViewPr>
  <p:slideViewPr>
    <p:cSldViewPr snapToGrid="0" showGuides="1">
      <p:cViewPr varScale="1">
        <p:scale>
          <a:sx n="121" d="100"/>
          <a:sy n="121" d="100"/>
        </p:scale>
        <p:origin x="523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87C01A-9758-4250-8ECE-0642C0695A6C}" type="datetime1">
              <a:rPr lang="de-DE" smtClean="0"/>
              <a:t>16.03.2023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5684A-D8A0-486B-B44A-49251F0233F5}" type="datetime1">
              <a:rPr lang="de-DE" smtClean="0"/>
              <a:pPr/>
              <a:t>16.03.2023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653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7340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2787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6084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15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de-DE" noProof="0" dirty="0"/>
              <a:t>Text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endParaRPr lang="de-DE" noProof="0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ihand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16" name="Freihand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</p:grp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313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9D1742C8-41A4-95C9-C689-5873AA44D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3650" y="544513"/>
            <a:ext cx="229459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schö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 dirty="0"/>
              <a:t>E-Mail-Adresse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ihand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16" name="Freihand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</p:grp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de-DE" noProof="0" dirty="0"/>
              <a:t>Hier Website-URL einfügen</a:t>
            </a:r>
          </a:p>
        </p:txBody>
      </p:sp>
      <p:pic>
        <p:nvPicPr>
          <p:cNvPr id="17" name="Grafik 16" descr="Umschlag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fik 17" descr="Netzwe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de-DE" noProof="0"/>
              <a:t>Mastertitelformat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ihand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16" name="Freihand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</p:grp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 descr="Umschlag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fik 19" descr="Netzwe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Untertitel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 dirty="0"/>
              <a:t>E-Mail-Adresse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de-DE" noProof="0" dirty="0"/>
              <a:t>Hier Website-URL einfügen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de-DE" noProof="0"/>
              <a:t>Mastertitelformat bearbeiten</a:t>
            </a:r>
            <a:endParaRPr lang="de-DE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DEB070C-3706-32E8-5D2C-0346DD60A8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2727" y="5828880"/>
            <a:ext cx="1369204" cy="9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 noProof="0" dirty="0"/>
              <a:t>Hier Titel einfügen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ihand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16" name="Freihand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</p:grp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6B06FF31-6E8F-32F4-213F-09D9EA3B0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727" y="5828880"/>
            <a:ext cx="1369204" cy="9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ihand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 dirty="0"/>
              </a:p>
            </p:txBody>
          </p:sp>
          <p:sp>
            <p:nvSpPr>
              <p:cNvPr id="20" name="Freihand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de-DE" noProof="0" dirty="0"/>
              </a:p>
            </p:txBody>
          </p:sp>
        </p:grpSp>
      </p:grp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574E4F-029B-CBC2-3D1E-C6C745102D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727" y="5828880"/>
            <a:ext cx="1369204" cy="9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ihand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25" name="Freihand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26" name="Freihand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</p:grpSp>
      <p:sp>
        <p:nvSpPr>
          <p:cNvPr id="7" name="Rechteck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>
              <a:solidFill>
                <a:schemeClr val="bg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D463FDA-7592-6799-0ECB-A233D6758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727" y="5828880"/>
            <a:ext cx="1369204" cy="9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ihand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20" name="Freihand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22" name="Freihand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</p:grpSp>
      <p:sp>
        <p:nvSpPr>
          <p:cNvPr id="7" name="Rechteck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>
              <a:solidFill>
                <a:schemeClr val="bg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ihand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23" name="Freihand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24" name="Freihand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</p:grpSp>
      <p:sp>
        <p:nvSpPr>
          <p:cNvPr id="7" name="Rechteck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>
              <a:solidFill>
                <a:schemeClr val="bg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19" name="Inhaltsplatzhalt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ACAA5B0-9830-A72A-29D9-70A7BE9AA7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727" y="5828880"/>
            <a:ext cx="1369204" cy="9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ihand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16" name="Freihand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</p:grpSp>
      <p:sp>
        <p:nvSpPr>
          <p:cNvPr id="19" name="Titel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31B9C9D-FB2D-23D3-AEEB-D5E66DF6B9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727" y="5828880"/>
            <a:ext cx="1369204" cy="9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ihand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22" name="Freihand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23" name="Freihand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</p:grpSp>
      <p:sp>
        <p:nvSpPr>
          <p:cNvPr id="7" name="Rechteck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>
              <a:solidFill>
                <a:schemeClr val="bg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1D9D45A-D073-F9F2-4033-4B198D711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727" y="5828880"/>
            <a:ext cx="1369204" cy="9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8" name="Rechteck: diagonal liegende Ecken abgerundet 7">
            <a:extLst>
              <a:ext uri="{FF2B5EF4-FFF2-40B4-BE49-F238E27FC236}">
                <a16:creationId xmlns:a16="http://schemas.microsoft.com/office/drawing/2014/main" id="{0A2D0C47-9DFF-4D1F-A8DC-61F4C467C268}"/>
              </a:ext>
            </a:extLst>
          </p:cNvPr>
          <p:cNvSpPr/>
          <p:nvPr userDrawn="1"/>
        </p:nvSpPr>
        <p:spPr>
          <a:xfrm rot="10800000">
            <a:off x="8464988" y="-371187"/>
            <a:ext cx="3838670" cy="1222218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de-DE" noProof="0" dirty="0"/>
              <a:t>Hier Titel einfügen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Master-Untertitelformat bearbeiten</a:t>
            </a:r>
            <a:endParaRPr lang="de-DE" noProof="0" dirty="0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ihand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16" name="Freihand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</p:grp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313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 descr="Ein Bild, das Messer, Tisch enthält.&#10;&#10;Automatisch generierte Beschreibung">
            <a:extLst>
              <a:ext uri="{FF2B5EF4-FFF2-40B4-BE49-F238E27FC236}">
                <a16:creationId xmlns:a16="http://schemas.microsoft.com/office/drawing/2014/main" id="{3CBA76BC-423E-4F9E-8D0C-1029804310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9732" y="120001"/>
            <a:ext cx="2191783" cy="7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 dirty="0"/>
              <a:t>Hier Platzhaltertext einfügen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7" name="Rechteck: diagonal liegende Ecken abgerundet 6">
            <a:extLst>
              <a:ext uri="{FF2B5EF4-FFF2-40B4-BE49-F238E27FC236}">
                <a16:creationId xmlns:a16="http://schemas.microsoft.com/office/drawing/2014/main" id="{710BB3F4-5446-4968-899D-310C5558019C}"/>
              </a:ext>
            </a:extLst>
          </p:cNvPr>
          <p:cNvSpPr/>
          <p:nvPr userDrawn="1"/>
        </p:nvSpPr>
        <p:spPr>
          <a:xfrm>
            <a:off x="-199176" y="6080398"/>
            <a:ext cx="2833734" cy="940181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Messer, Tisch enthält.&#10;&#10;Automatisch generierte Beschreibung">
            <a:extLst>
              <a:ext uri="{FF2B5EF4-FFF2-40B4-BE49-F238E27FC236}">
                <a16:creationId xmlns:a16="http://schemas.microsoft.com/office/drawing/2014/main" id="{D34C688D-859C-428B-811E-51F74EDEB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84" y="6089452"/>
            <a:ext cx="2136236" cy="69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>
              <a:solidFill>
                <a:schemeClr val="bg1"/>
              </a:solidFill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ihand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12" name="Freihand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13" name="Freihand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</p:grpSp>
      <p:sp>
        <p:nvSpPr>
          <p:cNvPr id="15" name="El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A7B447D-86A6-86B5-6184-33A67DF54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727" y="5828880"/>
            <a:ext cx="1369204" cy="9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>
              <a:solidFill>
                <a:schemeClr val="bg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46C99E-4FDF-64D8-8C99-59CE54761B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727" y="5828880"/>
            <a:ext cx="1369204" cy="9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3" name="Bildplatzhalt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Symbol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>
              <a:solidFill>
                <a:schemeClr val="bg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Symbol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E9B9EE2-E134-FC1A-567E-A852ECCB5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727" y="5828880"/>
            <a:ext cx="1369204" cy="9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s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>
              <a:solidFill>
                <a:schemeClr val="accent2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de-DE" noProof="0" dirty="0"/>
              <a:t>Hier Thema 01 einfügen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de-DE" noProof="0" dirty="0"/>
              <a:t>Hier Thema 02 einfügen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4" name="Bildplatzhalt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Symbol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9" name="Bildplatzhalt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Symbol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9B828FF-300C-2691-5D47-97E9A736C1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727" y="5828880"/>
            <a:ext cx="1369204" cy="9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ihand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13" name="Freihand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14" name="Freihand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>
              <a:solidFill>
                <a:schemeClr val="bg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83BD054-4DE8-A1BE-E86E-AAA77BF4B7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727" y="5828880"/>
            <a:ext cx="1369204" cy="9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ihand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37" name="Freihand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  <p:sp>
          <p:nvSpPr>
            <p:cNvPr id="38" name="Freihand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 dirty="0"/>
            </a:p>
          </p:txBody>
        </p:sp>
      </p:grpSp>
      <p:sp>
        <p:nvSpPr>
          <p:cNvPr id="23" name="Ellipse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>
              <a:solidFill>
                <a:schemeClr val="bg1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7" name="Inhaltsplatzhalt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de-DE" noProof="0" dirty="0"/>
              <a:t>Geschäftsführung 01</a:t>
            </a:r>
          </a:p>
        </p:txBody>
      </p:sp>
      <p:sp>
        <p:nvSpPr>
          <p:cNvPr id="29" name="Inhaltsplatzhalt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30" name="Inhaltsplatzhalt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de-DE" noProof="0" dirty="0"/>
              <a:t>Geschäftsführung 01</a:t>
            </a:r>
          </a:p>
        </p:txBody>
      </p:sp>
      <p:sp>
        <p:nvSpPr>
          <p:cNvPr id="31" name="Inhaltsplatzhalt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de-DE" noProof="0" dirty="0"/>
              <a:t>Geschäftsführung 01</a:t>
            </a:r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de-DE" noProof="0" dirty="0"/>
              <a:t>Geschäftsführung 01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95ED554-C0F4-86EE-10C6-897B7A1198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727" y="5828880"/>
            <a:ext cx="1369204" cy="9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F5B716E-F937-40F9-B6CA-96B3068BCF36}" type="datetime1">
              <a:rPr lang="de-DE" noProof="0" smtClean="0"/>
              <a:t>16.03.2023</a:t>
            </a:fld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de-DE" noProof="0" smtClean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jpg"/><Relationship Id="rId4" Type="http://schemas.openxmlformats.org/officeDocument/2006/relationships/image" Target="../media/image31.svg"/><Relationship Id="rId9" Type="http://schemas.openxmlformats.org/officeDocument/2006/relationships/image" Target="../media/image3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2165684"/>
            <a:ext cx="5143500" cy="2098411"/>
          </a:xfrm>
        </p:spPr>
        <p:txBody>
          <a:bodyPr rtlCol="0">
            <a:noAutofit/>
          </a:bodyPr>
          <a:lstStyle/>
          <a:p>
            <a:pPr rtl="0"/>
            <a:r>
              <a:rPr lang="de-DE" sz="3600" dirty="0"/>
              <a:t>Talk About Israel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de-DE" dirty="0"/>
              <a:t>Ein Wettbewerbs-Projekt für einen anderen Blick auf Israel</a:t>
            </a:r>
          </a:p>
        </p:txBody>
      </p:sp>
      <p:pic>
        <p:nvPicPr>
          <p:cNvPr id="7" name="Bildplatzhalter 6" descr="Ein Bild, das draußen, Himmel, Stadt enthält.&#10;&#10;Automatisch generierte Beschreibung">
            <a:extLst>
              <a:ext uri="{FF2B5EF4-FFF2-40B4-BE49-F238E27FC236}">
                <a16:creationId xmlns:a16="http://schemas.microsoft.com/office/drawing/2014/main" id="{65CF16B7-B76D-B367-36A5-03472E42DA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32433" r="32433"/>
          <a:stretch>
            <a:fillRect/>
          </a:stretch>
        </p:blipFill>
        <p:spPr/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4A19DA4-3C68-9326-1F0A-23766E3D7D28}"/>
              </a:ext>
            </a:extLst>
          </p:cNvPr>
          <p:cNvSpPr txBox="1"/>
          <p:nvPr/>
        </p:nvSpPr>
        <p:spPr>
          <a:xfrm>
            <a:off x="6343650" y="5505062"/>
            <a:ext cx="4749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Helge Eikelmann | München | 26. Januar 2023</a:t>
            </a:r>
          </a:p>
        </p:txBody>
      </p:sp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158"/>
            <a:ext cx="5249947" cy="4351805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de-DE" sz="2000" dirty="0">
                <a:effectLst/>
                <a:latin typeface="+mj-lt"/>
                <a:ea typeface="Times New Roman" panose="02020603050405020304" pitchFamily="18" charset="0"/>
              </a:rPr>
              <a:t>2021 gegründet, Sitz in Offenbach/M.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latin typeface="+mj-lt"/>
                <a:ea typeface="Times New Roman" panose="02020603050405020304" pitchFamily="18" charset="0"/>
              </a:rPr>
              <a:t>Wir verkaufen Streit!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effectLst/>
                <a:latin typeface="+mj-lt"/>
                <a:ea typeface="Times New Roman" panose="02020603050405020304" pitchFamily="18" charset="0"/>
              </a:rPr>
              <a:t>Moderation kontroverser Debatten über: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latin typeface="+mj-lt"/>
                <a:ea typeface="Times New Roman" panose="02020603050405020304" pitchFamily="18" charset="0"/>
              </a:rPr>
              <a:t>Rechtsstaat &amp; Meinungsfreiheit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effectLst/>
                <a:latin typeface="+mj-lt"/>
                <a:ea typeface="Times New Roman" panose="02020603050405020304" pitchFamily="18" charset="0"/>
              </a:rPr>
              <a:t>Religion &amp; Gesellschaft</a:t>
            </a:r>
          </a:p>
          <a:p>
            <a:pPr>
              <a:lnSpc>
                <a:spcPct val="120000"/>
              </a:lnSpc>
            </a:pPr>
            <a:r>
              <a:rPr lang="de-DE" sz="2000" dirty="0">
                <a:latin typeface="+mj-lt"/>
                <a:ea typeface="Times New Roman" panose="02020603050405020304" pitchFamily="18" charset="0"/>
              </a:rPr>
              <a:t>Israel &amp; Deutschland</a:t>
            </a:r>
            <a:endParaRPr lang="de-DE" sz="1600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de-DE" sz="1800" dirty="0"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de-DE" sz="1800" dirty="0"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de-DE" smtClean="0"/>
              <a:pPr rtl="0"/>
              <a:t>2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Die Debattenagenten</a:t>
            </a:r>
            <a:br>
              <a:rPr lang="de-DE" dirty="0"/>
            </a:br>
            <a:endParaRPr lang="de-DE" dirty="0"/>
          </a:p>
        </p:txBody>
      </p:sp>
      <p:pic>
        <p:nvPicPr>
          <p:cNvPr id="11" name="Bildplatzhalter 10" descr="Ein Bild, das Wasser, draußen, Himmel, Natur enthält.&#10;&#10;Automatisch generierte Beschreibung">
            <a:extLst>
              <a:ext uri="{FF2B5EF4-FFF2-40B4-BE49-F238E27FC236}">
                <a16:creationId xmlns:a16="http://schemas.microsoft.com/office/drawing/2014/main" id="{DB321614-4400-FA13-5496-BB78120CFD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701" r="17701"/>
          <a:stretch>
            <a:fillRect/>
          </a:stretch>
        </p:blipFill>
        <p:spPr/>
      </p:pic>
      <p:pic>
        <p:nvPicPr>
          <p:cNvPr id="5" name="Grafik 4" descr="Ein Bild, das draußen, Person enthält.&#10;&#10;Automatisch generierte Beschreibung">
            <a:extLst>
              <a:ext uri="{FF2B5EF4-FFF2-40B4-BE49-F238E27FC236}">
                <a16:creationId xmlns:a16="http://schemas.microsoft.com/office/drawing/2014/main" id="{3FFDFC2F-A132-61FA-D0EC-7C2790F34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360" y="3705150"/>
            <a:ext cx="7031771" cy="3054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Talk </a:t>
            </a:r>
            <a:r>
              <a:rPr lang="de-DE" dirty="0" err="1"/>
              <a:t>about</a:t>
            </a:r>
            <a:r>
              <a:rPr lang="de-DE" dirty="0"/>
              <a:t> Israel – Ein anderer 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3" y="2863158"/>
            <a:ext cx="5046595" cy="2846648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600" dirty="0"/>
              <a:t>Verzerrtes Bild über Israel: Krieg, Konflikt, Vergangenheit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dirty="0" err="1"/>
              <a:t>Preaching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Choir: Austausch erreicht oft nur die ohnehin Interessierten.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600" dirty="0"/>
              <a:t>Zugänge Richtung Israel abhängig von persönlichem Engagement oder </a:t>
            </a:r>
            <a:r>
              <a:rPr lang="de-DE" dirty="0"/>
              <a:t>Institution.</a:t>
            </a:r>
            <a:endParaRPr lang="de-DE" sz="1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de-DE" smtClean="0"/>
              <a:pPr rtl="0"/>
              <a:t>3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09370" y="1903728"/>
            <a:ext cx="3425190" cy="495389"/>
          </a:xfrm>
        </p:spPr>
        <p:txBody>
          <a:bodyPr rtlCol="0"/>
          <a:lstStyle/>
          <a:p>
            <a:pPr rtl="0"/>
            <a:r>
              <a:rPr lang="de-DE" dirty="0"/>
              <a:t>Start: Vorgefertigte Bilder 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7" y="1648186"/>
            <a:ext cx="4669241" cy="2834508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dirty="0"/>
              <a:t>Bei Talk </a:t>
            </a:r>
            <a:r>
              <a:rPr lang="de-DE" dirty="0" err="1"/>
              <a:t>about</a:t>
            </a:r>
            <a:r>
              <a:rPr lang="de-DE" dirty="0"/>
              <a:t> Israel ist der Weg das Ziel!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dirty="0"/>
              <a:t>Im Wettbewerb erarbeiten sich junge Menschen in Teams einen eigenen Zugang.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dirty="0"/>
              <a:t>Mit den Gewinnern machen wir den Zugang in Israel erlebbar: Kontakte, Netzwerke, Erfahrungen, die dann für den Austausch schulisch, kommunal oder privat genutzt werden können.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 rtlCol="0"/>
          <a:lstStyle/>
          <a:p>
            <a:pPr rtl="0"/>
            <a:r>
              <a:rPr lang="de-DE" dirty="0"/>
              <a:t>Ziel: Eigene Erfahrung</a:t>
            </a:r>
          </a:p>
        </p:txBody>
      </p:sp>
      <p:pic>
        <p:nvPicPr>
          <p:cNvPr id="13" name="Bildplatzhalter 12" descr="Reisen Silhouette">
            <a:extLst>
              <a:ext uri="{FF2B5EF4-FFF2-40B4-BE49-F238E27FC236}">
                <a16:creationId xmlns:a16="http://schemas.microsoft.com/office/drawing/2014/main" id="{875A83A6-497A-8A61-F3FF-BEABD7FC4A8F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1" r="131"/>
          <a:stretch>
            <a:fillRect/>
          </a:stretch>
        </p:blipFill>
        <p:spPr>
          <a:xfrm>
            <a:off x="6299200" y="4897438"/>
            <a:ext cx="604838" cy="606425"/>
          </a:xfrm>
        </p:spPr>
      </p:pic>
      <p:pic>
        <p:nvPicPr>
          <p:cNvPr id="10" name="Bildplatzhalter 9" descr="Brainstorming Silhouette">
            <a:extLst>
              <a:ext uri="{FF2B5EF4-FFF2-40B4-BE49-F238E27FC236}">
                <a16:creationId xmlns:a16="http://schemas.microsoft.com/office/drawing/2014/main" id="{B3B8E6F7-5585-E983-6211-31D7A8DF5CD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129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423164"/>
            <a:ext cx="5249947" cy="4753799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de-DE" sz="1800" dirty="0">
                <a:effectLst/>
                <a:latin typeface="+mj-lt"/>
                <a:ea typeface="Times New Roman" panose="02020603050405020304" pitchFamily="18" charset="0"/>
              </a:rPr>
              <a:t>Kickoff: Debattenagenten stellen die Zugänge, Mentoren und Ablauf vor Ort vor.</a:t>
            </a:r>
          </a:p>
          <a:p>
            <a:pPr>
              <a:lnSpc>
                <a:spcPct val="120000"/>
              </a:lnSpc>
            </a:pPr>
            <a:r>
              <a:rPr lang="de-DE" sz="1800" dirty="0">
                <a:latin typeface="+mj-lt"/>
              </a:rPr>
              <a:t>Arbeitsphase: In vier bis sechs Wochen erarbeiten 4er-Teams mit ihren Mentoren einen Beitrag zum Wettbewerb</a:t>
            </a:r>
          </a:p>
          <a:p>
            <a:pPr>
              <a:lnSpc>
                <a:spcPct val="120000"/>
              </a:lnSpc>
            </a:pPr>
            <a:r>
              <a:rPr lang="de-DE" sz="1800" dirty="0">
                <a:latin typeface="+mj-lt"/>
              </a:rPr>
              <a:t>Präsentation: Die Beiträge werden öffentlich vorgestellt, eine neutrale Jury wählt die Gewinner aus (je 1 Team)</a:t>
            </a:r>
          </a:p>
          <a:p>
            <a:pPr>
              <a:lnSpc>
                <a:spcPct val="120000"/>
              </a:lnSpc>
            </a:pPr>
            <a:r>
              <a:rPr lang="de-DE" sz="1800" dirty="0">
                <a:latin typeface="+mj-lt"/>
              </a:rPr>
              <a:t>Reise: Die Gewinner reisen mit den Mentoren nach Israel – Programm passend zu den Beiträgen &amp; Präferenzen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de-DE" smtClean="0"/>
              <a:pPr rtl="0"/>
              <a:t>4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works</a:t>
            </a:r>
            <a:r>
              <a:rPr lang="de-DE" dirty="0"/>
              <a:t>.</a:t>
            </a:r>
            <a:br>
              <a:rPr lang="de-DE" dirty="0"/>
            </a:br>
            <a:endParaRPr lang="de-DE" dirty="0"/>
          </a:p>
        </p:txBody>
      </p:sp>
      <p:pic>
        <p:nvPicPr>
          <p:cNvPr id="11" name="Bildplatzhalter 10" descr="Ein Bild, das Wasser, draußen, Himmel, Natur enthält.&#10;&#10;Automatisch generierte Beschreibung">
            <a:extLst>
              <a:ext uri="{FF2B5EF4-FFF2-40B4-BE49-F238E27FC236}">
                <a16:creationId xmlns:a16="http://schemas.microsoft.com/office/drawing/2014/main" id="{DB321614-4400-FA13-5496-BB78120CFD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701" r="17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295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Perspektive (I)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3" y="2863158"/>
            <a:ext cx="4908103" cy="2846648"/>
          </a:xfrm>
        </p:spPr>
        <p:txBody>
          <a:bodyPr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Studium an der </a:t>
            </a:r>
            <a:r>
              <a:rPr lang="de-DE" sz="1800" dirty="0" err="1"/>
              <a:t>Bezalel</a:t>
            </a:r>
            <a:r>
              <a:rPr lang="de-DE" sz="1800" dirty="0"/>
              <a:t> Academy of Arts &amp;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Artwork für renommierte Agenturen: </a:t>
            </a:r>
            <a:br>
              <a:rPr lang="de-DE" sz="1800" dirty="0"/>
            </a:br>
            <a:r>
              <a:rPr lang="de-DE" sz="1800" dirty="0" err="1"/>
              <a:t>Saatchi&amp;Saatchi</a:t>
            </a:r>
            <a:r>
              <a:rPr lang="de-DE" sz="1800" dirty="0"/>
              <a:t>, </a:t>
            </a:r>
            <a:r>
              <a:rPr lang="de-DE" sz="1800" dirty="0" err="1"/>
              <a:t>Syzygy</a:t>
            </a: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2018 gemeinsam mit Sara Neuman: 70 Posters Israel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Künstlerischer Zugang zu gesellschaftlichen Debatten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Lebendige </a:t>
            </a:r>
            <a:r>
              <a:rPr lang="de-DE" sz="1800" dirty="0" err="1"/>
              <a:t>Design&amp;Kunstszene</a:t>
            </a:r>
            <a:r>
              <a:rPr lang="de-DE" sz="1800" dirty="0"/>
              <a:t> in Jerusalem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de-DE" smtClean="0"/>
              <a:pPr rtl="0"/>
              <a:t>5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de-DE" dirty="0"/>
              <a:t>Henrietta Singer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 rtlCol="0"/>
          <a:lstStyle/>
          <a:p>
            <a:pPr rtl="0"/>
            <a:r>
              <a:rPr lang="de-DE" dirty="0"/>
              <a:t>Kunst &amp; Design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91A667A-128E-9DD4-5D7A-8EF8B9AC6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8" y="0"/>
            <a:ext cx="2213458" cy="4517493"/>
          </a:xfrm>
          <a:prstGeom prst="rect">
            <a:avLst/>
          </a:prstGeom>
        </p:spPr>
      </p:pic>
      <p:pic>
        <p:nvPicPr>
          <p:cNvPr id="25" name="Inhaltsplatzhalter 24" descr="Ein Bild, das Text enthält.&#10;&#10;Automatisch generierte Beschreibung">
            <a:extLst>
              <a:ext uri="{FF2B5EF4-FFF2-40B4-BE49-F238E27FC236}">
                <a16:creationId xmlns:a16="http://schemas.microsoft.com/office/drawing/2014/main" id="{B5EDBA46-7D4C-A195-C714-4C8D1ED45D07}"/>
              </a:ext>
            </a:extLst>
          </p:cNvPr>
          <p:cNvPicPr>
            <a:picLocks noGrp="1" noChangeAspect="1"/>
          </p:cNvPicPr>
          <p:nvPr>
            <p:ph idx="19"/>
          </p:nvPr>
        </p:nvPicPr>
        <p:blipFill>
          <a:blip r:embed="rId4"/>
          <a:stretch>
            <a:fillRect/>
          </a:stretch>
        </p:blipFill>
        <p:spPr>
          <a:xfrm>
            <a:off x="8304696" y="117863"/>
            <a:ext cx="1949061" cy="2835275"/>
          </a:xfr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B558FF21-5B31-B269-1326-36BBE2766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061" y="2195659"/>
            <a:ext cx="3412350" cy="2341725"/>
          </a:xfrm>
          <a:prstGeom prst="rect">
            <a:avLst/>
          </a:prstGeom>
        </p:spPr>
      </p:pic>
      <p:pic>
        <p:nvPicPr>
          <p:cNvPr id="31" name="Bildplatzhalter 30" descr="Künstlerin mit einfarbiger Füllung">
            <a:extLst>
              <a:ext uri="{FF2B5EF4-FFF2-40B4-BE49-F238E27FC236}">
                <a16:creationId xmlns:a16="http://schemas.microsoft.com/office/drawing/2014/main" id="{D99A6B9E-3EB3-4944-169D-7CA867D300E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  <p:pic>
        <p:nvPicPr>
          <p:cNvPr id="35" name="Bildplatzhalter 34" descr="Graffiti-Spray mit einfarbiger Füllung">
            <a:extLst>
              <a:ext uri="{FF2B5EF4-FFF2-40B4-BE49-F238E27FC236}">
                <a16:creationId xmlns:a16="http://schemas.microsoft.com/office/drawing/2014/main" id="{C3F9A45E-C131-141A-9617-70CFE60C5459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31" r="1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237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Perspektive (II)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7" y="2863158"/>
            <a:ext cx="5264691" cy="3134970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800" dirty="0"/>
              <a:t>Lebte und arbeitete jahrelang in Israel </a:t>
            </a:r>
            <a:br>
              <a:rPr lang="de-DE" sz="1800" dirty="0"/>
            </a:br>
            <a:r>
              <a:rPr lang="de-DE" sz="1800" dirty="0"/>
              <a:t>u.a. für die </a:t>
            </a:r>
            <a:r>
              <a:rPr lang="de-DE" sz="1800" dirty="0" err="1"/>
              <a:t>Kibbutzbewegung</a:t>
            </a:r>
            <a:endParaRPr lang="de-DE" sz="18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800" dirty="0"/>
              <a:t>Seit 2012 Repräsentant von </a:t>
            </a:r>
            <a:r>
              <a:rPr lang="de-DE" sz="1800" dirty="0" err="1"/>
              <a:t>Givat</a:t>
            </a:r>
            <a:r>
              <a:rPr lang="de-DE" sz="1800" dirty="0"/>
              <a:t> </a:t>
            </a:r>
            <a:r>
              <a:rPr lang="de-DE" sz="1800" dirty="0" err="1"/>
              <a:t>Haviva</a:t>
            </a:r>
            <a:endParaRPr lang="de-DE" sz="1800" dirty="0"/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800" dirty="0"/>
              <a:t>Interkulturelle Kommunikation, </a:t>
            </a:r>
            <a:r>
              <a:rPr lang="de-DE" sz="1800" dirty="0" err="1"/>
              <a:t>Shared</a:t>
            </a:r>
            <a:r>
              <a:rPr lang="de-DE" sz="1800" dirty="0"/>
              <a:t> Communities, Nachbarschaftsprojekte und Bildungscampus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800" dirty="0"/>
              <a:t>Multikulturelle Erfahrungen im Norden Israels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de-DE" smtClean="0"/>
              <a:pPr rtl="0"/>
              <a:t>6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15938" y="1903728"/>
            <a:ext cx="4238998" cy="495389"/>
          </a:xfrm>
        </p:spPr>
        <p:txBody>
          <a:bodyPr rtlCol="0"/>
          <a:lstStyle/>
          <a:p>
            <a:pPr rtl="0"/>
            <a:r>
              <a:rPr lang="de-DE" dirty="0"/>
              <a:t>Torsten Reibold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475708" y="4963450"/>
            <a:ext cx="3887987" cy="495389"/>
          </a:xfrm>
        </p:spPr>
        <p:txBody>
          <a:bodyPr rtlCol="0"/>
          <a:lstStyle/>
          <a:p>
            <a:pPr rtl="0"/>
            <a:r>
              <a:rPr lang="de-DE" dirty="0"/>
              <a:t>Multikulturelle Gesellschaft</a:t>
            </a:r>
          </a:p>
        </p:txBody>
      </p:sp>
      <p:pic>
        <p:nvPicPr>
          <p:cNvPr id="13" name="Bildplatzhalter 12" descr="Klassenzimmer mit einfarbiger Füllung">
            <a:extLst>
              <a:ext uri="{FF2B5EF4-FFF2-40B4-BE49-F238E27FC236}">
                <a16:creationId xmlns:a16="http://schemas.microsoft.com/office/drawing/2014/main" id="{2F1CC5BE-87AE-5F1D-6A7A-0932000036C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1" r="131"/>
          <a:stretch>
            <a:fillRect/>
          </a:stretch>
        </p:blipFill>
        <p:spPr/>
      </p:pic>
      <p:pic>
        <p:nvPicPr>
          <p:cNvPr id="8" name="Bildplatzhalter 7" descr="Gruppenerfolg Silhouette">
            <a:extLst>
              <a:ext uri="{FF2B5EF4-FFF2-40B4-BE49-F238E27FC236}">
                <a16:creationId xmlns:a16="http://schemas.microsoft.com/office/drawing/2014/main" id="{F8B94591-277D-120B-7D6B-A18729B7711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Grafik 16" descr="Ein Bild, das Gras, draußen, Baum, Parken enthält.&#10;&#10;Automatisch generierte Beschreibung">
            <a:extLst>
              <a:ext uri="{FF2B5EF4-FFF2-40B4-BE49-F238E27FC236}">
                <a16:creationId xmlns:a16="http://schemas.microsoft.com/office/drawing/2014/main" id="{65555466-E465-B28A-DB0B-3FB23ED491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5812" y="80646"/>
            <a:ext cx="5912695" cy="1823081"/>
          </a:xfrm>
          <a:prstGeom prst="rect">
            <a:avLst/>
          </a:prstGeom>
        </p:spPr>
      </p:pic>
      <p:pic>
        <p:nvPicPr>
          <p:cNvPr id="19" name="Grafik 18" descr="Ein Bild, das Text, draußen enthält.&#10;&#10;Automatisch generierte Beschreibung">
            <a:extLst>
              <a:ext uri="{FF2B5EF4-FFF2-40B4-BE49-F238E27FC236}">
                <a16:creationId xmlns:a16="http://schemas.microsoft.com/office/drawing/2014/main" id="{1A385672-EBB3-085B-3B15-0B9BC56519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4006" y="1903727"/>
            <a:ext cx="3888605" cy="260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5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Perspektive (III)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1" y="2883159"/>
            <a:ext cx="5439747" cy="3395826"/>
          </a:xfrm>
        </p:spPr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800" dirty="0"/>
              <a:t>Seit zwölf Jahren aktiv im Bereich Startups &amp; </a:t>
            </a:r>
            <a:br>
              <a:rPr lang="de-DE" sz="1800" dirty="0"/>
            </a:br>
            <a:r>
              <a:rPr lang="de-DE" sz="1800" dirty="0"/>
              <a:t>Wirtschaftlicher Austausch mit Israel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800" dirty="0"/>
              <a:t>Fintech-</a:t>
            </a:r>
            <a:r>
              <a:rPr lang="de-DE" sz="1800" dirty="0" err="1"/>
              <a:t>Accelerator</a:t>
            </a:r>
            <a:r>
              <a:rPr lang="de-DE" sz="1800" dirty="0"/>
              <a:t> in Frankfurt &amp; New </a:t>
            </a:r>
            <a:r>
              <a:rPr lang="de-DE" sz="1800" dirty="0" err="1"/>
              <a:t>Kibbutz</a:t>
            </a:r>
            <a:r>
              <a:rPr lang="de-DE" sz="1800" dirty="0"/>
              <a:t>-Projekt für Israelisches Generalkonsulat 2016/17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800" dirty="0"/>
              <a:t>Initiator Israel Innovation Hubs – </a:t>
            </a:r>
            <a:r>
              <a:rPr lang="de-DE" sz="1800" dirty="0" err="1"/>
              <a:t>UrbanTech</a:t>
            </a:r>
            <a:r>
              <a:rPr lang="de-DE" sz="1800" dirty="0"/>
              <a:t>, Industrie 4.0, Security &amp; </a:t>
            </a:r>
            <a:r>
              <a:rPr lang="de-DE" sz="1800" dirty="0" err="1"/>
              <a:t>Cyber</a:t>
            </a:r>
            <a:r>
              <a:rPr lang="de-DE" sz="1800" dirty="0"/>
              <a:t>, Mobility &amp; Infrastructure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800" dirty="0"/>
              <a:t>Vorträge &amp; Workshops zu </a:t>
            </a:r>
            <a:br>
              <a:rPr lang="de-DE" sz="1800" dirty="0"/>
            </a:br>
            <a:r>
              <a:rPr lang="de-DE" sz="1800" dirty="0"/>
              <a:t>Entrepreneurship &amp; Innovation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de-DE" sz="1800" dirty="0"/>
              <a:t>Szene &amp; </a:t>
            </a:r>
            <a:r>
              <a:rPr lang="de-DE" sz="1800" dirty="0" err="1"/>
              <a:t>Ecosystem</a:t>
            </a:r>
            <a:r>
              <a:rPr lang="de-DE" sz="1800" dirty="0"/>
              <a:t> in Tel Aviv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de-DE" smtClean="0"/>
              <a:pPr rtl="0"/>
              <a:t>7</a:t>
            </a:fld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 rtlCol="0"/>
          <a:lstStyle/>
          <a:p>
            <a:pPr rtl="0"/>
            <a:r>
              <a:rPr lang="de-DE" dirty="0"/>
              <a:t>Helge </a:t>
            </a:r>
            <a:r>
              <a:rPr lang="de-DE" dirty="0" err="1"/>
              <a:t>EIkelmann</a:t>
            </a: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475708" y="4963450"/>
            <a:ext cx="4074001" cy="495389"/>
          </a:xfrm>
        </p:spPr>
        <p:txBody>
          <a:bodyPr rtlCol="0"/>
          <a:lstStyle/>
          <a:p>
            <a:pPr rtl="0"/>
            <a:r>
              <a:rPr lang="de-DE" dirty="0"/>
              <a:t>Startups &amp; Entrepreneurship</a:t>
            </a:r>
          </a:p>
        </p:txBody>
      </p:sp>
      <p:pic>
        <p:nvPicPr>
          <p:cNvPr id="15" name="Bildplatzhalter 14" descr="Route zwei Stecknadeln mit Weg mit einfarbiger Füllung">
            <a:extLst>
              <a:ext uri="{FF2B5EF4-FFF2-40B4-BE49-F238E27FC236}">
                <a16:creationId xmlns:a16="http://schemas.microsoft.com/office/drawing/2014/main" id="{A09CB17C-0E59-07D4-7A68-D659760E2535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1" r="131"/>
          <a:stretch>
            <a:fillRect/>
          </a:stretch>
        </p:blipFill>
        <p:spPr/>
      </p:pic>
      <p:pic>
        <p:nvPicPr>
          <p:cNvPr id="13" name="Bildplatzhalter 12" descr="Roboter mit einfarbiger Füllung">
            <a:extLst>
              <a:ext uri="{FF2B5EF4-FFF2-40B4-BE49-F238E27FC236}">
                <a16:creationId xmlns:a16="http://schemas.microsoft.com/office/drawing/2014/main" id="{7B64B44D-2247-5E95-3146-A415F47A64A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Grafik 16" descr="Ein Bild, das Text, Person, darstellend, Gruppe enthält.&#10;&#10;Automatisch generierte Beschreibung">
            <a:extLst>
              <a:ext uri="{FF2B5EF4-FFF2-40B4-BE49-F238E27FC236}">
                <a16:creationId xmlns:a16="http://schemas.microsoft.com/office/drawing/2014/main" id="{FDC4B023-6E9B-11F5-2DAF-698C94D542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1907" y="481142"/>
            <a:ext cx="3950625" cy="3950625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A7E3F7F3-93BA-2889-8D81-3DAA501AEB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0591" y="118965"/>
            <a:ext cx="2857500" cy="1600200"/>
          </a:xfrm>
          <a:prstGeom prst="rect">
            <a:avLst/>
          </a:prstGeom>
        </p:spPr>
      </p:pic>
      <p:pic>
        <p:nvPicPr>
          <p:cNvPr id="21" name="Grafik 20" descr="Ein Bild, das draußen, Transport, Person, Auto enthält.&#10;&#10;Automatisch generierte Beschreibung">
            <a:extLst>
              <a:ext uri="{FF2B5EF4-FFF2-40B4-BE49-F238E27FC236}">
                <a16:creationId xmlns:a16="http://schemas.microsoft.com/office/drawing/2014/main" id="{3D006CF7-AD9B-B648-ED3E-3497E5EAEC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0591" y="1713975"/>
            <a:ext cx="2857500" cy="1400175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AFAF70F8-1F75-7275-C476-35FE107C82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0591" y="3120691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38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158"/>
            <a:ext cx="5249947" cy="4351805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de-DE" sz="1800" dirty="0">
                <a:effectLst/>
                <a:latin typeface="+mj-lt"/>
                <a:ea typeface="Times New Roman" panose="02020603050405020304" pitchFamily="18" charset="0"/>
              </a:rPr>
              <a:t>Frühjahr 2023: Organisierende Gespräche mit Schulen un</a:t>
            </a:r>
            <a:r>
              <a:rPr lang="de-DE" sz="1800" dirty="0">
                <a:latin typeface="+mj-lt"/>
                <a:ea typeface="Times New Roman" panose="02020603050405020304" pitchFamily="18" charset="0"/>
              </a:rPr>
              <a:t>d Kommunen</a:t>
            </a:r>
          </a:p>
          <a:p>
            <a:pPr>
              <a:lnSpc>
                <a:spcPct val="120000"/>
              </a:lnSpc>
            </a:pPr>
            <a:r>
              <a:rPr lang="de-DE" sz="1800" dirty="0">
                <a:latin typeface="+mj-lt"/>
              </a:rPr>
              <a:t>September: Vorabstimmung mit Organisatoren/Lehrkräften</a:t>
            </a:r>
          </a:p>
          <a:p>
            <a:pPr>
              <a:lnSpc>
                <a:spcPct val="120000"/>
              </a:lnSpc>
            </a:pPr>
            <a:r>
              <a:rPr lang="de-DE" sz="1800" dirty="0">
                <a:latin typeface="+mj-lt"/>
              </a:rPr>
              <a:t>Oktober/November: Öffentlicher Kickoff</a:t>
            </a:r>
          </a:p>
          <a:p>
            <a:pPr>
              <a:lnSpc>
                <a:spcPct val="120000"/>
              </a:lnSpc>
            </a:pPr>
            <a:r>
              <a:rPr lang="de-DE" sz="1800" dirty="0">
                <a:latin typeface="+mj-lt"/>
              </a:rPr>
              <a:t>Januar: Öffentliche Präsentation, Auswahl Gewinner</a:t>
            </a:r>
          </a:p>
          <a:p>
            <a:pPr>
              <a:lnSpc>
                <a:spcPct val="120000"/>
              </a:lnSpc>
            </a:pPr>
            <a:r>
              <a:rPr lang="de-DE" sz="1800" dirty="0">
                <a:latin typeface="+mj-lt"/>
              </a:rPr>
              <a:t>Frühjahr 2024: Reise nach Israel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de-DE" smtClean="0"/>
              <a:pPr rtl="0"/>
              <a:t>8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Der Fahrplan.</a:t>
            </a:r>
          </a:p>
        </p:txBody>
      </p:sp>
      <p:pic>
        <p:nvPicPr>
          <p:cNvPr id="11" name="Bildplatzhalter 10" descr="Ein Bild, das Wasser, draußen, Himmel, Natur enthält.&#10;&#10;Automatisch generierte Beschreibung">
            <a:extLst>
              <a:ext uri="{FF2B5EF4-FFF2-40B4-BE49-F238E27FC236}">
                <a16:creationId xmlns:a16="http://schemas.microsoft.com/office/drawing/2014/main" id="{DB321614-4400-FA13-5496-BB78120CFD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701" r="17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9093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Rot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395_TF34076243" id="{08700077-069E-4FC7-9803-E0E8FFC68286}" vid="{D3EE604E-3FB4-4B44-A42C-EEFA81C76CBD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19797F-2510-4681-A59B-FCD8F3733FE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tf34076243</Template>
  <TotalTime>0</TotalTime>
  <Words>431</Words>
  <Application>Microsoft Office PowerPoint</Application>
  <PresentationFormat>Breitbild</PresentationFormat>
  <Paragraphs>68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Office-Design</vt:lpstr>
      <vt:lpstr>Talk About Israel</vt:lpstr>
      <vt:lpstr>Die Debattenagenten </vt:lpstr>
      <vt:lpstr>Talk about Israel – Ein anderer Blick</vt:lpstr>
      <vt:lpstr>How it works. </vt:lpstr>
      <vt:lpstr>Perspektive (I)</vt:lpstr>
      <vt:lpstr>Perspektive (II)</vt:lpstr>
      <vt:lpstr>Perspektive (III)</vt:lpstr>
      <vt:lpstr>Der Fahrplan.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2020-05-13T09:35:22Z</dcterms:created>
  <dcterms:modified xsi:type="dcterms:W3CDTF">2023-03-16T09:51:04Z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